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6858000" cy="9906000" type="A4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212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03CD-007B-44EE-8A7F-AF9651DD8134}" type="datetimeFigureOut">
              <a:rPr kumimoji="1" lang="ja-JP" altLang="en-US" smtClean="0"/>
              <a:t>2023/9/6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E856-08AD-4B85-9184-F1D1F1BEBD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7324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03CD-007B-44EE-8A7F-AF9651DD8134}" type="datetimeFigureOut">
              <a:rPr kumimoji="1" lang="ja-JP" altLang="en-US" smtClean="0"/>
              <a:t>2023/9/6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E856-08AD-4B85-9184-F1D1F1BEBD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9407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03CD-007B-44EE-8A7F-AF9651DD8134}" type="datetimeFigureOut">
              <a:rPr kumimoji="1" lang="ja-JP" altLang="en-US" smtClean="0"/>
              <a:t>2023/9/6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E856-08AD-4B85-9184-F1D1F1BEBD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1570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03CD-007B-44EE-8A7F-AF9651DD8134}" type="datetimeFigureOut">
              <a:rPr kumimoji="1" lang="ja-JP" altLang="en-US" smtClean="0"/>
              <a:t>2023/9/6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E856-08AD-4B85-9184-F1D1F1BEBD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8289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03CD-007B-44EE-8A7F-AF9651DD8134}" type="datetimeFigureOut">
              <a:rPr kumimoji="1" lang="ja-JP" altLang="en-US" smtClean="0"/>
              <a:t>2023/9/6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E856-08AD-4B85-9184-F1D1F1BEBD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8028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03CD-007B-44EE-8A7F-AF9651DD8134}" type="datetimeFigureOut">
              <a:rPr kumimoji="1" lang="ja-JP" altLang="en-US" smtClean="0"/>
              <a:t>2023/9/6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E856-08AD-4B85-9184-F1D1F1BEBD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4007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03CD-007B-44EE-8A7F-AF9651DD8134}" type="datetimeFigureOut">
              <a:rPr kumimoji="1" lang="ja-JP" altLang="en-US" smtClean="0"/>
              <a:t>2023/9/6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E856-08AD-4B85-9184-F1D1F1BEBD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9349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03CD-007B-44EE-8A7F-AF9651DD8134}" type="datetimeFigureOut">
              <a:rPr kumimoji="1" lang="ja-JP" altLang="en-US" smtClean="0"/>
              <a:t>2023/9/6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E856-08AD-4B85-9184-F1D1F1BEBD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511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03CD-007B-44EE-8A7F-AF9651DD8134}" type="datetimeFigureOut">
              <a:rPr kumimoji="1" lang="ja-JP" altLang="en-US" smtClean="0"/>
              <a:t>2023/9/6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E856-08AD-4B85-9184-F1D1F1BEBD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3326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03CD-007B-44EE-8A7F-AF9651DD8134}" type="datetimeFigureOut">
              <a:rPr kumimoji="1" lang="ja-JP" altLang="en-US" smtClean="0"/>
              <a:t>2023/9/6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E856-08AD-4B85-9184-F1D1F1BEBD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3824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03CD-007B-44EE-8A7F-AF9651DD8134}" type="datetimeFigureOut">
              <a:rPr kumimoji="1" lang="ja-JP" altLang="en-US" smtClean="0"/>
              <a:t>2023/9/6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E856-08AD-4B85-9184-F1D1F1BEBD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2818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103CD-007B-44EE-8A7F-AF9651DD8134}" type="datetimeFigureOut">
              <a:rPr kumimoji="1" lang="ja-JP" altLang="en-US" smtClean="0"/>
              <a:t>2023/9/6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0E856-08AD-4B85-9184-F1D1F1BEBD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3965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hyperlink" Target="mailto:ybc-event@kuronekoyamato.co.jp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hyperlink" Target="https://www.yamatobc.com/company/office.html" TargetMode="Externa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図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4111" y="6806147"/>
            <a:ext cx="2991334" cy="2314544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374" y="8818249"/>
            <a:ext cx="768873" cy="984157"/>
          </a:xfrm>
          <a:prstGeom prst="rect">
            <a:avLst/>
          </a:prstGeom>
        </p:spPr>
      </p:pic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427801"/>
              </p:ext>
            </p:extLst>
          </p:nvPr>
        </p:nvGraphicFramePr>
        <p:xfrm>
          <a:off x="406205" y="4640338"/>
          <a:ext cx="6070052" cy="1759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332">
                  <a:extLst>
                    <a:ext uri="{9D8B030D-6E8A-4147-A177-3AD203B41FA5}">
                      <a16:colId xmlns:a16="http://schemas.microsoft.com/office/drawing/2014/main" val="1928992205"/>
                    </a:ext>
                  </a:extLst>
                </a:gridCol>
                <a:gridCol w="2481012">
                  <a:extLst>
                    <a:ext uri="{9D8B030D-6E8A-4147-A177-3AD203B41FA5}">
                      <a16:colId xmlns:a16="http://schemas.microsoft.com/office/drawing/2014/main" val="3001700298"/>
                    </a:ext>
                  </a:extLst>
                </a:gridCol>
                <a:gridCol w="2566708">
                  <a:extLst>
                    <a:ext uri="{9D8B030D-6E8A-4147-A177-3AD203B41FA5}">
                      <a16:colId xmlns:a16="http://schemas.microsoft.com/office/drawing/2014/main" val="270970550"/>
                    </a:ext>
                  </a:extLst>
                </a:gridCol>
              </a:tblGrid>
              <a:tr h="30190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比較表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/>
                        <a:t>ＪＩＴＢＯＸ便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/>
                        <a:t>宅配便</a:t>
                      </a:r>
                      <a:endParaRPr kumimoji="1" lang="ja-JP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861076"/>
                  </a:ext>
                </a:extLst>
              </a:tr>
              <a:tr h="41734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料金</a:t>
                      </a:r>
                      <a:endParaRPr kumimoji="1" lang="ja-JP" altLang="en-US" sz="16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△　</a:t>
                      </a:r>
                      <a:r>
                        <a:rPr kumimoji="1" lang="ja-JP" altLang="en-US" sz="105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１ＢＯＸ単位の料金体系。</a:t>
                      </a:r>
                      <a:endParaRPr kumimoji="1" lang="en-US" altLang="ja-JP" sz="105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05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沢山入れば安いが少ないと割高。</a:t>
                      </a:r>
                      <a:endParaRPr kumimoji="1" lang="ja-JP" altLang="en-US" sz="105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b="1" dirty="0" smtClean="0"/>
                        <a:t>〇</a:t>
                      </a:r>
                      <a:r>
                        <a:rPr kumimoji="1" lang="ja-JP" altLang="en-US" sz="1050" b="0" baseline="0" dirty="0" smtClean="0"/>
                        <a:t>  </a:t>
                      </a:r>
                      <a:r>
                        <a:rPr kumimoji="1" lang="ja-JP" altLang="en-US" sz="105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１個当たりの料金体系。</a:t>
                      </a:r>
                      <a:endParaRPr kumimoji="1" lang="en-US" altLang="ja-JP" sz="105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05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個数が少なければ安いが多いと割高。</a:t>
                      </a:r>
                      <a:endParaRPr kumimoji="1" lang="ja-JP" altLang="en-US" sz="105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3095181"/>
                  </a:ext>
                </a:extLst>
              </a:tr>
              <a:tr h="41734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手間</a:t>
                      </a:r>
                      <a:endParaRPr kumimoji="1" lang="ja-JP" altLang="en-US" sz="16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〇</a:t>
                      </a:r>
                      <a:r>
                        <a:rPr kumimoji="1" lang="ja-JP" altLang="en-US" sz="1050" b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  <a:r>
                        <a:rPr kumimoji="1" lang="ja-JP" altLang="en-US" sz="105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伝票は１ＢＯＸに</a:t>
                      </a:r>
                      <a:r>
                        <a:rPr kumimoji="1" lang="en-US" altLang="ja-JP" sz="105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</a:t>
                      </a:r>
                      <a:r>
                        <a:rPr kumimoji="1" lang="ja-JP" altLang="en-US" sz="105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枚。弊社にて持参     </a:t>
                      </a:r>
                      <a:r>
                        <a:rPr kumimoji="1" lang="ja-JP" altLang="en-US" sz="1050" baseline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                    　　　　　</a:t>
                      </a:r>
                      <a:r>
                        <a:rPr kumimoji="1" lang="ja-JP" altLang="en-US" sz="105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梱包は最低限でＯＫ。</a:t>
                      </a:r>
                      <a:endParaRPr kumimoji="1" lang="ja-JP" altLang="en-US" sz="105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×</a:t>
                      </a:r>
                      <a:r>
                        <a:rPr kumimoji="1" lang="ja-JP" altLang="en-US" sz="1050" b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  <a:r>
                        <a:rPr kumimoji="1" lang="en-US" altLang="ja-JP" sz="105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</a:t>
                      </a:r>
                      <a:r>
                        <a:rPr kumimoji="1" lang="ja-JP" altLang="en-US" sz="105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個ずつ伝票の記入が必要。全ての荷物に梱包が必要。</a:t>
                      </a:r>
                      <a:endParaRPr kumimoji="1" lang="ja-JP" altLang="en-US" sz="105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1326491"/>
                  </a:ext>
                </a:extLst>
              </a:tr>
              <a:tr h="58919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品質</a:t>
                      </a:r>
                      <a:endParaRPr kumimoji="1" lang="ja-JP" altLang="en-US" sz="16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〇</a:t>
                      </a:r>
                      <a:r>
                        <a:rPr kumimoji="1" lang="ja-JP" altLang="en-US" sz="105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ＢＯＸ内はお客様専用スペース。</a:t>
                      </a:r>
                      <a:endParaRPr kumimoji="1" lang="en-US" altLang="ja-JP" sz="105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05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途中で開梱や仕分けは有りません。</a:t>
                      </a:r>
                      <a:endParaRPr kumimoji="1" lang="en-US" altLang="ja-JP" sz="105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05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時間指定配達可能。</a:t>
                      </a:r>
                      <a:endParaRPr kumimoji="1" lang="ja-JP" altLang="en-US" sz="105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△</a:t>
                      </a:r>
                      <a:r>
                        <a:rPr kumimoji="1" lang="ja-JP" altLang="en-US" sz="1050" b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  <a:r>
                        <a:rPr kumimoji="1" lang="ja-JP" altLang="en-US" sz="105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各所で仕分けが入る為、破損や口割れのリスク有り。</a:t>
                      </a:r>
                      <a:endParaRPr kumimoji="1" lang="ja-JP" altLang="en-US" sz="105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0969367"/>
                  </a:ext>
                </a:extLst>
              </a:tr>
            </a:tbl>
          </a:graphicData>
        </a:graphic>
      </p:graphicFrame>
      <p:sp>
        <p:nvSpPr>
          <p:cNvPr id="10" name="テキスト ボックス 9"/>
          <p:cNvSpPr txBox="1"/>
          <p:nvPr/>
        </p:nvSpPr>
        <p:spPr>
          <a:xfrm>
            <a:off x="4220628" y="8232699"/>
            <a:ext cx="2579663" cy="1515308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2023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 </a:t>
            </a:r>
            <a:r>
              <a:rPr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11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 </a:t>
            </a:r>
            <a:r>
              <a:rPr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水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）：依頼の締切日</a:t>
            </a:r>
            <a:endParaRPr lang="en-US" altLang="ja-JP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2023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 </a:t>
            </a:r>
            <a:r>
              <a:rPr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17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r>
              <a:rPr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火</a:t>
            </a: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~ </a:t>
            </a:r>
            <a:r>
              <a:rPr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20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金</a:t>
            </a:r>
            <a:r>
              <a:rPr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：集荷日</a:t>
            </a:r>
            <a:endParaRPr lang="en-US" altLang="ja-JP" sz="9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2023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火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：搬入日</a:t>
            </a:r>
            <a:endParaRPr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2023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25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水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搬出日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2023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27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r>
              <a:rPr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金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以降：配達日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ご注意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pPr algn="ctr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完全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予約制のため会期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間際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ご依頼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はお断り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する場合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もございます。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134444" y="97358"/>
            <a:ext cx="6562725" cy="9938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ヤマトボックスチャーター株式会社</a:t>
            </a:r>
            <a:endParaRPr lang="en-US" altLang="ja-JP" sz="16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endParaRPr lang="en-US" altLang="ja-JP" sz="28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1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～ </a:t>
            </a:r>
            <a:r>
              <a:rPr lang="ja-JP" altLang="en-US" sz="1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図書館総合展　２０２３</a:t>
            </a:r>
            <a:r>
              <a:rPr lang="en-US" altLang="ja-JP" sz="1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1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出展者</a:t>
            </a:r>
            <a:r>
              <a:rPr lang="ja-JP" altLang="en-US" sz="1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様</a:t>
            </a:r>
            <a:r>
              <a:rPr lang="ja-JP" altLang="en-US" sz="1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へ </a:t>
            </a:r>
            <a:r>
              <a:rPr lang="ja-JP" altLang="en-US" sz="1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980" y="225706"/>
            <a:ext cx="609365" cy="655248"/>
          </a:xfrm>
          <a:prstGeom prst="rect">
            <a:avLst/>
          </a:prstGeom>
        </p:spPr>
      </p:pic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21189" y="341913"/>
            <a:ext cx="3244850" cy="506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99267" y="7502098"/>
            <a:ext cx="2390049" cy="1361055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8E1"/>
              </a:clrFrom>
              <a:clrTo>
                <a:srgbClr val="FFF8E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304" y="8608716"/>
            <a:ext cx="1799643" cy="1228452"/>
          </a:xfrm>
          <a:prstGeom prst="rect">
            <a:avLst/>
          </a:prstGeom>
        </p:spPr>
      </p:pic>
      <p:sp>
        <p:nvSpPr>
          <p:cNvPr id="29" name="テキスト ボックス 28"/>
          <p:cNvSpPr txBox="1"/>
          <p:nvPr/>
        </p:nvSpPr>
        <p:spPr>
          <a:xfrm>
            <a:off x="512939" y="6451143"/>
            <a:ext cx="5838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ＪＩＴＢＯＸ便なら、かさばる荷物も楽に送れ、搬入も搬出もブースで</a:t>
            </a:r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受け渡し。</a:t>
            </a:r>
            <a:endParaRPr lang="en-US" altLang="ja-JP" sz="12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12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終了後もスムーズに撤収可能です！</a:t>
            </a:r>
            <a:endParaRPr kumimoji="1" lang="ja-JP" altLang="en-US" sz="12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1" name="円形吹き出し 30"/>
          <p:cNvSpPr/>
          <p:nvPr/>
        </p:nvSpPr>
        <p:spPr>
          <a:xfrm>
            <a:off x="236835" y="6844371"/>
            <a:ext cx="2186729" cy="719144"/>
          </a:xfrm>
          <a:prstGeom prst="wedgeEllipseCallout">
            <a:avLst>
              <a:gd name="adj1" fmla="val -21954"/>
              <a:gd name="adj2" fmla="val 725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帰りの新幹線には余裕で間に合いそうですね。</a:t>
            </a:r>
            <a:endParaRPr kumimoji="1" lang="en-US" altLang="ja-JP" sz="9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ＪＩＴＢＯＸで良かったね。</a:t>
            </a:r>
            <a:endParaRPr kumimoji="1" lang="ja-JP" altLang="en-US" sz="9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雲形吹き出し 8"/>
          <p:cNvSpPr/>
          <p:nvPr/>
        </p:nvSpPr>
        <p:spPr>
          <a:xfrm>
            <a:off x="1642413" y="8383348"/>
            <a:ext cx="2481747" cy="506217"/>
          </a:xfrm>
          <a:prstGeom prst="cloudCallout">
            <a:avLst>
              <a:gd name="adj1" fmla="val 26178"/>
              <a:gd name="adj2" fmla="val 806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こんなに待つならＪＩＴＢＯＸにすれば良かった・・・</a:t>
            </a:r>
            <a:endParaRPr kumimoji="1" lang="ja-JP" altLang="en-US" sz="9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" name="円形吹き出し 29"/>
          <p:cNvSpPr/>
          <p:nvPr/>
        </p:nvSpPr>
        <p:spPr>
          <a:xfrm>
            <a:off x="1642413" y="9147104"/>
            <a:ext cx="1545955" cy="594294"/>
          </a:xfrm>
          <a:prstGeom prst="wedgeEllipseCallout">
            <a:avLst>
              <a:gd name="adj1" fmla="val -63916"/>
              <a:gd name="adj2" fmla="val -4901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イベントも大盛況だったし皆で懇親会行こう！</a:t>
            </a:r>
            <a:endParaRPr kumimoji="1" lang="ja-JP" altLang="en-US" sz="9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263713" y="3785637"/>
            <a:ext cx="4202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本展示会の</a:t>
            </a:r>
            <a:r>
              <a:rPr lang="ja-JP" altLang="en-US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輸送指定業者</a:t>
            </a:r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と</a:t>
            </a:r>
            <a:r>
              <a:rPr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して</a:t>
            </a:r>
            <a:endParaRPr lang="en-US" altLang="ja-JP" sz="14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スムーズ</a:t>
            </a:r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な搬入・搬出をサポート致します！</a:t>
            </a:r>
          </a:p>
        </p:txBody>
      </p:sp>
      <p:pic>
        <p:nvPicPr>
          <p:cNvPr id="35" name="図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43234" y="1159503"/>
            <a:ext cx="1099426" cy="1567226"/>
          </a:xfrm>
          <a:prstGeom prst="rect">
            <a:avLst/>
          </a:prstGeom>
        </p:spPr>
      </p:pic>
      <p:sp>
        <p:nvSpPr>
          <p:cNvPr id="36" name="テキスト ボックス 35"/>
          <p:cNvSpPr txBox="1"/>
          <p:nvPr/>
        </p:nvSpPr>
        <p:spPr>
          <a:xfrm>
            <a:off x="509985" y="1354459"/>
            <a:ext cx="381080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/>
              <a:t>　</a:t>
            </a:r>
            <a:r>
              <a:rPr lang="ja-JP" altLang="en-US" sz="1600" dirty="0" smtClean="0"/>
              <a:t>　</a:t>
            </a:r>
            <a:r>
              <a:rPr lang="ja-JP" altLang="en-US" sz="2000" b="1" dirty="0" smtClean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こんな</a:t>
            </a:r>
            <a:r>
              <a:rPr lang="ja-JP" altLang="en-US" sz="20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出展者様に最適です！</a:t>
            </a:r>
            <a:endParaRPr lang="en-US" altLang="ja-JP" sz="2000" b="1" dirty="0">
              <a:solidFill>
                <a:srgbClr val="00B05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50" dirty="0"/>
              <a:t>　</a:t>
            </a:r>
            <a:r>
              <a:rPr lang="ja-JP" altLang="en-US" sz="1050" dirty="0" smtClean="0"/>
              <a:t>　　</a:t>
            </a:r>
            <a:r>
              <a:rPr lang="en-US" altLang="ja-JP" sz="1050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en-US" altLang="ja-JP" sz="1050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1050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つ以上当てはまったら</a:t>
            </a:r>
            <a:r>
              <a:rPr lang="en-US" altLang="ja-JP" sz="1050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JITBOX</a:t>
            </a:r>
            <a:r>
              <a:rPr lang="ja-JP" altLang="en-US" sz="1050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便</a:t>
            </a:r>
            <a:r>
              <a:rPr lang="ja-JP" altLang="en-US" sz="1050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が</a:t>
            </a:r>
            <a:r>
              <a:rPr lang="ja-JP" altLang="en-US" sz="1050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便利</a:t>
            </a:r>
            <a:r>
              <a:rPr lang="ja-JP" altLang="en-US" sz="1050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です！</a:t>
            </a:r>
            <a:endParaRPr lang="en-US" altLang="ja-JP" sz="1050" u="sng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　□搬入時、長時間荷物が来るのを待った事がある</a:t>
            </a:r>
            <a:endParaRPr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　□梱包に手間がかかる</a:t>
            </a:r>
            <a:endParaRPr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　□伝票を何枚も書くのはおっくう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だ</a:t>
            </a:r>
            <a:endParaRPr lang="en-US" altLang="ja-JP" sz="105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□同じ行先の荷物が複数個有る</a:t>
            </a:r>
            <a:endParaRPr lang="en-US" altLang="ja-JP" sz="105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□宅配便では扱えない大きな荷物が有る</a:t>
            </a:r>
            <a:endParaRPr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　□搬出時、宅配カウンターの行列に並びたくない</a:t>
            </a:r>
            <a:endParaRPr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　□会期終了後は一刻も早く帰りたい</a:t>
            </a:r>
            <a:endParaRPr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7" name="角丸四角形 36"/>
          <p:cNvSpPr/>
          <p:nvPr/>
        </p:nvSpPr>
        <p:spPr>
          <a:xfrm>
            <a:off x="4323748" y="2770068"/>
            <a:ext cx="2373421" cy="55819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幅</a:t>
            </a:r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en-US" altLang="ja-JP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104cm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奥行：</a:t>
            </a:r>
            <a:r>
              <a:rPr lang="en-US" altLang="ja-JP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104cm</a:t>
            </a:r>
            <a:endParaRPr lang="en-US" altLang="ja-JP" sz="9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高さ：</a:t>
            </a:r>
            <a:r>
              <a:rPr lang="en-US" altLang="ja-JP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170cm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最大</a:t>
            </a:r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積載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重量</a:t>
            </a:r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en-US" altLang="ja-JP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500kg</a:t>
            </a:r>
          </a:p>
          <a:p>
            <a:pPr algn="ctr"/>
            <a:r>
              <a:rPr lang="ja-JP" altLang="en-US" sz="9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荷物保険：</a:t>
            </a:r>
            <a:r>
              <a:rPr lang="en-US" altLang="ja-JP" sz="9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500</a:t>
            </a:r>
            <a:r>
              <a:rPr lang="ja-JP" altLang="en-US" sz="9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万円（最大</a:t>
            </a:r>
            <a:r>
              <a:rPr lang="en-US" altLang="ja-JP" sz="9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1,500</a:t>
            </a:r>
            <a:r>
              <a:rPr lang="ja-JP" altLang="en-US" sz="9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万円</a:t>
            </a:r>
            <a:r>
              <a:rPr lang="ja-JP" altLang="en-US" sz="9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en-US" altLang="ja-JP" sz="9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9" name="図 38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922" y="866520"/>
            <a:ext cx="834564" cy="820708"/>
          </a:xfrm>
          <a:prstGeom prst="rect">
            <a:avLst/>
          </a:prstGeom>
        </p:spPr>
      </p:pic>
      <p:sp>
        <p:nvSpPr>
          <p:cNvPr id="42" name="円形吹き出し 41"/>
          <p:cNvSpPr/>
          <p:nvPr/>
        </p:nvSpPr>
        <p:spPr>
          <a:xfrm>
            <a:off x="4739166" y="6858000"/>
            <a:ext cx="1780934" cy="1140563"/>
          </a:xfrm>
          <a:prstGeom prst="wedgeEllipseCallout">
            <a:avLst>
              <a:gd name="adj1" fmla="val -69721"/>
              <a:gd name="adj2" fmla="val 35055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イベントと言えば、</a:t>
            </a:r>
            <a:endParaRPr kumimoji="1" lang="en-US" altLang="ja-JP" sz="10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endParaRPr lang="en-US" altLang="ja-JP" sz="7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en-US" altLang="ja-JP" b="1" dirty="0" smtClean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JITBOX</a:t>
            </a:r>
          </a:p>
          <a:p>
            <a:pPr algn="ctr"/>
            <a:endParaRPr lang="en-US" altLang="ja-JP" sz="7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0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輸送で決まりだね！</a:t>
            </a:r>
            <a:endParaRPr kumimoji="1" lang="ja-JP" altLang="en-US" sz="10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36" y="3369912"/>
            <a:ext cx="1096749" cy="1096749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0" y="4409216"/>
            <a:ext cx="1734111" cy="1782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b="1" dirty="0" smtClean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事業所一覧（連絡先）</a:t>
            </a:r>
            <a:endParaRPr kumimoji="1" lang="ja-JP" altLang="en-US" sz="900" b="1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4" name="図 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325" y="3364653"/>
            <a:ext cx="1077943" cy="1077943"/>
          </a:xfrm>
          <a:prstGeom prst="rect">
            <a:avLst/>
          </a:prstGeom>
        </p:spPr>
      </p:pic>
      <p:sp>
        <p:nvSpPr>
          <p:cNvPr id="40" name="正方形/長方形 39"/>
          <p:cNvSpPr/>
          <p:nvPr/>
        </p:nvSpPr>
        <p:spPr>
          <a:xfrm>
            <a:off x="5527222" y="4406202"/>
            <a:ext cx="1096749" cy="175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b="1" dirty="0" smtClean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新規利用登録</a:t>
            </a:r>
            <a:endParaRPr kumimoji="1" lang="ja-JP" altLang="en-US" sz="900" b="1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1" name="図 40">
            <a:extLst>
              <a:ext uri="{FF2B5EF4-FFF2-40B4-BE49-F238E27FC236}">
                <a16:creationId xmlns:a16="http://schemas.microsoft.com/office/drawing/2014/main" id="{D3CC8C36-E886-4E40-BD13-DE6F5397EF0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90458" y="297365"/>
            <a:ext cx="752202" cy="522713"/>
          </a:xfrm>
          <a:prstGeom prst="rect">
            <a:avLst/>
          </a:prstGeom>
        </p:spPr>
      </p:pic>
      <p:grpSp>
        <p:nvGrpSpPr>
          <p:cNvPr id="14" name="グループ化 13"/>
          <p:cNvGrpSpPr/>
          <p:nvPr/>
        </p:nvGrpSpPr>
        <p:grpSpPr>
          <a:xfrm>
            <a:off x="1944238" y="3429696"/>
            <a:ext cx="3297442" cy="475575"/>
            <a:chOff x="2212325" y="4315420"/>
            <a:chExt cx="3297442" cy="475575"/>
          </a:xfrm>
        </p:grpSpPr>
        <p:grpSp>
          <p:nvGrpSpPr>
            <p:cNvPr id="12" name="グループ化 11"/>
            <p:cNvGrpSpPr/>
            <p:nvPr/>
          </p:nvGrpSpPr>
          <p:grpSpPr>
            <a:xfrm>
              <a:off x="2745429" y="4315420"/>
              <a:ext cx="2063512" cy="475575"/>
              <a:chOff x="3441230" y="4257128"/>
              <a:chExt cx="2063512" cy="475575"/>
            </a:xfrm>
          </p:grpSpPr>
          <p:pic>
            <p:nvPicPr>
              <p:cNvPr id="2" name="図 1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441230" y="4257128"/>
                <a:ext cx="2063512" cy="475575"/>
              </a:xfrm>
              <a:prstGeom prst="rect">
                <a:avLst/>
              </a:prstGeom>
            </p:spPr>
          </p:pic>
          <p:sp>
            <p:nvSpPr>
              <p:cNvPr id="11" name="テキスト ボックス 10"/>
              <p:cNvSpPr txBox="1"/>
              <p:nvPr/>
            </p:nvSpPr>
            <p:spPr>
              <a:xfrm>
                <a:off x="3441230" y="4309952"/>
                <a:ext cx="1888958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050" dirty="0" smtClean="0"/>
                  <a:t>ヤマトボックスチャーター</a:t>
                </a:r>
                <a:endParaRPr kumimoji="1" lang="ja-JP" altLang="en-US" sz="1050" dirty="0"/>
              </a:p>
            </p:txBody>
          </p:sp>
        </p:grpSp>
        <p:sp>
          <p:nvSpPr>
            <p:cNvPr id="13" name="テキスト ボックス 12"/>
            <p:cNvSpPr txBox="1"/>
            <p:nvPr/>
          </p:nvSpPr>
          <p:spPr>
            <a:xfrm>
              <a:off x="2212325" y="4363195"/>
              <a:ext cx="80806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詳しくは</a:t>
              </a:r>
              <a:endPara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4701701" y="4363195"/>
              <a:ext cx="80806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1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で検索</a:t>
              </a:r>
              <a:endPara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8" name="正方形/長方形 7"/>
          <p:cNvSpPr/>
          <p:nvPr/>
        </p:nvSpPr>
        <p:spPr>
          <a:xfrm>
            <a:off x="1793493" y="4329060"/>
            <a:ext cx="3496965" cy="2344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900" u="sng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hlinkClick r:id="rId14"/>
              </a:rPr>
              <a:t>メールお問い合わせはコチラ：</a:t>
            </a:r>
            <a:r>
              <a:rPr lang="en-US" altLang="ja-JP" sz="900" u="sng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hlinkClick r:id="rId14"/>
              </a:rPr>
              <a:t>ybc-event@kuronekoyamato.co.jp</a:t>
            </a:r>
            <a:endParaRPr lang="ja-JP" altLang="ja-JP" sz="9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563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/>
        </p:nvSpPr>
        <p:spPr>
          <a:xfrm>
            <a:off x="1583191" y="5105775"/>
            <a:ext cx="4194251" cy="5499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81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＊</a:t>
            </a:r>
            <a:r>
              <a:rPr lang="en-US" altLang="ja-JP" sz="81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16:00</a:t>
            </a:r>
            <a:r>
              <a:rPr lang="ja-JP" altLang="en-US" sz="81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終了イベントの１</a:t>
            </a:r>
            <a:r>
              <a:rPr lang="en-US" altLang="ja-JP" sz="81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BOX</a:t>
            </a:r>
            <a:r>
              <a:rPr lang="ja-JP" altLang="en-US" sz="81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運賃（税別）です　　　　　</a:t>
            </a:r>
            <a:endParaRPr lang="en-US" altLang="ja-JP" sz="813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81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＊</a:t>
            </a:r>
            <a:r>
              <a:rPr lang="en-US" altLang="ja-JP" sz="81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17:00</a:t>
            </a:r>
            <a:r>
              <a:rPr lang="ja-JP" altLang="en-US" sz="81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終了イベントの場合、時間外</a:t>
            </a:r>
            <a:r>
              <a:rPr lang="en-US" altLang="ja-JP" sz="81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OP</a:t>
            </a:r>
            <a:r>
              <a:rPr lang="ja-JP" altLang="en-US" sz="81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料金</a:t>
            </a:r>
            <a:r>
              <a:rPr lang="en-US" altLang="ja-JP" sz="81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3,000</a:t>
            </a:r>
            <a:r>
              <a:rPr lang="ja-JP" altLang="en-US" sz="81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円</a:t>
            </a:r>
            <a:r>
              <a:rPr lang="en-US" altLang="ja-JP" sz="81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lang="ja-JP" altLang="en-US" sz="81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本がかかります</a:t>
            </a:r>
            <a:endParaRPr lang="en-US" altLang="ja-JP" sz="813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81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＊</a:t>
            </a:r>
            <a:r>
              <a:rPr lang="en-US" altLang="ja-JP" sz="81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BOX</a:t>
            </a:r>
            <a:r>
              <a:rPr lang="ja-JP" altLang="en-US" sz="81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から台車などへ積み替えての納品は縦持ち</a:t>
            </a:r>
            <a:r>
              <a:rPr lang="en-US" altLang="ja-JP" sz="81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OP</a:t>
            </a:r>
            <a:r>
              <a:rPr lang="ja-JP" altLang="en-US" sz="81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料金</a:t>
            </a:r>
            <a:r>
              <a:rPr lang="en-US" altLang="ja-JP" sz="81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2,000</a:t>
            </a:r>
            <a:r>
              <a:rPr lang="ja-JP" altLang="en-US" sz="81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円</a:t>
            </a:r>
            <a:r>
              <a:rPr lang="en-US" altLang="ja-JP" sz="81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lang="ja-JP" altLang="en-US" sz="81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本</a:t>
            </a:r>
            <a:r>
              <a:rPr lang="ja-JP" altLang="en-US" sz="813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かかります</a:t>
            </a:r>
            <a:endParaRPr lang="en-US" altLang="ja-JP" sz="813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813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＊日曜日の集配は行っておりません。</a:t>
            </a:r>
            <a:endParaRPr lang="en-US" altLang="ja-JP" sz="813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1118876" y="5589993"/>
            <a:ext cx="4575334" cy="4915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3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ご不明な点などございましたら管轄支店へお問合せ下さい</a:t>
            </a:r>
          </a:p>
        </p:txBody>
      </p:sp>
      <p:sp>
        <p:nvSpPr>
          <p:cNvPr id="23" name="角丸四角形 22"/>
          <p:cNvSpPr/>
          <p:nvPr/>
        </p:nvSpPr>
        <p:spPr>
          <a:xfrm>
            <a:off x="778372" y="758004"/>
            <a:ext cx="5332214" cy="712577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75" b="1" dirty="0">
                <a:solidFill>
                  <a:srgbClr val="33CC3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ヤマトボックスチャーター株式会社</a:t>
            </a:r>
            <a:endParaRPr lang="en-US" altLang="ja-JP" sz="975" b="1" dirty="0">
              <a:solidFill>
                <a:srgbClr val="33CC33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en-US" altLang="ja-JP" sz="1625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JITBOX</a:t>
            </a:r>
            <a:r>
              <a:rPr lang="ja-JP" altLang="en-US" sz="1625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チャーター便</a:t>
            </a:r>
            <a:endParaRPr lang="en-US" altLang="ja-JP" sz="1625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1138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～  イベントは「楽ラク」輸送 ～</a:t>
            </a:r>
          </a:p>
        </p:txBody>
      </p:sp>
      <p:pic>
        <p:nvPicPr>
          <p:cNvPr id="25" name="図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6067" y="883349"/>
            <a:ext cx="412983" cy="506489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2346" y="927983"/>
            <a:ext cx="625828" cy="417219"/>
          </a:xfrm>
          <a:prstGeom prst="rect">
            <a:avLst/>
          </a:prstGeom>
        </p:spPr>
      </p:pic>
      <p:sp>
        <p:nvSpPr>
          <p:cNvPr id="21" name="角丸四角形 20"/>
          <p:cNvSpPr/>
          <p:nvPr/>
        </p:nvSpPr>
        <p:spPr>
          <a:xfrm>
            <a:off x="1169242" y="1718570"/>
            <a:ext cx="4575334" cy="244928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38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神奈川</a:t>
            </a:r>
            <a:r>
              <a:rPr lang="ja-JP" altLang="en-US" sz="1138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県内</a:t>
            </a:r>
            <a:r>
              <a:rPr lang="ja-JP" altLang="en-US" sz="1138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イベント</a:t>
            </a:r>
            <a:r>
              <a:rPr lang="ja-JP" altLang="en-US" sz="1138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会場   →   各地への運賃（税別）</a:t>
            </a:r>
          </a:p>
        </p:txBody>
      </p:sp>
      <p:sp>
        <p:nvSpPr>
          <p:cNvPr id="33" name="正方形/長方形 32"/>
          <p:cNvSpPr/>
          <p:nvPr/>
        </p:nvSpPr>
        <p:spPr>
          <a:xfrm>
            <a:off x="5072568" y="1963585"/>
            <a:ext cx="1026716" cy="180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731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税別</a:t>
            </a: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9009" y="6131123"/>
            <a:ext cx="1640477" cy="1632738"/>
          </a:xfrm>
          <a:prstGeom prst="rect">
            <a:avLst/>
          </a:prstGeom>
        </p:spPr>
      </p:pic>
      <p:sp>
        <p:nvSpPr>
          <p:cNvPr id="14" name="正方形/長方形 13"/>
          <p:cNvSpPr/>
          <p:nvPr/>
        </p:nvSpPr>
        <p:spPr>
          <a:xfrm>
            <a:off x="1302306" y="6006321"/>
            <a:ext cx="4284345" cy="217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813" dirty="0">
                <a:latin typeface="Meiryo UI" panose="020B0604030504040204" pitchFamily="50" charset="-128"/>
                <a:ea typeface="Meiryo UI" panose="020B0604030504040204" pitchFamily="50" charset="-128"/>
                <a:hlinkClick r:id="rId5"/>
              </a:rPr>
              <a:t>事業所一覧｜企業情報｜貨物の輸送・物流の事ならヤマトボックスチャーター </a:t>
            </a:r>
            <a:r>
              <a:rPr lang="en-US" altLang="ja-JP" sz="813" dirty="0">
                <a:latin typeface="Meiryo UI" panose="020B0604030504040204" pitchFamily="50" charset="-128"/>
                <a:ea typeface="Meiryo UI" panose="020B0604030504040204" pitchFamily="50" charset="-128"/>
                <a:hlinkClick r:id="rId5"/>
              </a:rPr>
              <a:t>(yamatobc.com)</a:t>
            </a:r>
            <a:endParaRPr lang="ja-JP" altLang="en-US" sz="813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6"/>
          <a:srcRect l="9152" t="36113" r="32032" b="5532"/>
          <a:stretch/>
        </p:blipFill>
        <p:spPr>
          <a:xfrm>
            <a:off x="288248" y="2211486"/>
            <a:ext cx="6436402" cy="284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911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814</TotalTime>
  <Words>300</Words>
  <Application>Microsoft Office PowerPoint</Application>
  <PresentationFormat>A4 210 x 297 mm</PresentationFormat>
  <Paragraphs>69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Meiryo UI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>YGadmin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YBC03104T</dc:creator>
  <cp:lastModifiedBy>YBC00042T</cp:lastModifiedBy>
  <cp:revision>68</cp:revision>
  <cp:lastPrinted>2023-04-21T05:27:54Z</cp:lastPrinted>
  <dcterms:created xsi:type="dcterms:W3CDTF">2023-04-17T01:32:57Z</dcterms:created>
  <dcterms:modified xsi:type="dcterms:W3CDTF">2023-09-06T04:15:07Z</dcterms:modified>
</cp:coreProperties>
</file>